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sldIdLst>
    <p:sldId id="256" r:id="rId5"/>
    <p:sldId id="257" r:id="rId6"/>
    <p:sldId id="286" r:id="rId7"/>
    <p:sldId id="278" r:id="rId8"/>
    <p:sldId id="285" r:id="rId9"/>
    <p:sldId id="280" r:id="rId10"/>
    <p:sldId id="279" r:id="rId11"/>
    <p:sldId id="281" r:id="rId12"/>
    <p:sldId id="282" r:id="rId13"/>
    <p:sldId id="283" r:id="rId14"/>
    <p:sldId id="284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713"/>
    <a:srgbClr val="4472C4"/>
    <a:srgbClr val="1C294A"/>
    <a:srgbClr val="10AFD9"/>
    <a:srgbClr val="1029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18"/>
    <p:restoredTop sz="94694"/>
  </p:normalViewPr>
  <p:slideViewPr>
    <p:cSldViewPr snapToGrid="0" snapToObjects="1">
      <p:cViewPr varScale="1">
        <p:scale>
          <a:sx n="110" d="100"/>
          <a:sy n="110" d="100"/>
        </p:scale>
        <p:origin x="7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87A058-90DA-442B-B848-3FE5AD51BBD8}" type="datetimeFigureOut">
              <a:rPr lang="fr-FR" smtClean="0"/>
              <a:t>26/02/2023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35C55F-AD18-4702-8304-FCDAD61C26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0640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35C55F-AD18-4702-8304-FCDAD61C266B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01758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35C55F-AD18-4702-8304-FCDAD61C266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40956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DB9A71-ACEF-E44D-82D9-50AB6B839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AF1CC17-1C03-894D-8632-0490EF9A42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37B9A5E-3E08-7A4C-84A2-D5ED00D78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ED43A-91F6-4C40-8669-15AD24C45F59}" type="datetimeFigureOut">
              <a:rPr lang="fr-FR" smtClean="0"/>
              <a:t>26/02/2023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4A34432-9F89-5742-BDC6-BBE819944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E308C6-BDC5-C048-9F67-7FA0CBCB3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D5B25-18D9-9341-88FE-3708AE3F8D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632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F32C3A-045D-4B4A-BB16-86E7B5612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0DC54A5-7FFF-C844-A338-B2AF3C83FF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8CEA880-E405-2D47-94C2-ACE88F804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ED43A-91F6-4C40-8669-15AD24C45F59}" type="datetimeFigureOut">
              <a:rPr lang="fr-FR" smtClean="0"/>
              <a:t>26/02/2023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AAEC1DC-5AFE-1347-98E2-2B574D834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892D9C3-1769-4B4B-BDCA-D8BDFB885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D5B25-18D9-9341-88FE-3708AE3F8D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909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CF5F509-81B6-3E42-8776-82F5A3BB66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1978F8E-133B-CD4D-A2D4-A046760E70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695DF38-0A62-DC45-BC6E-147F81A3C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ED43A-91F6-4C40-8669-15AD24C45F59}" type="datetimeFigureOut">
              <a:rPr lang="fr-FR" smtClean="0"/>
              <a:t>26/02/2023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37B5FD-6C14-5047-B422-5F19C9A73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0DEFE6-3EA9-8A4C-9BDB-48D2BB2F6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D5B25-18D9-9341-88FE-3708AE3F8D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353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8CF5DF-0469-D948-B953-EF1F9CBAD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5816242-54FE-4A4F-A5C1-C5A8C131DB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EAB1ED3-C05D-8547-89E8-B2F92FBD4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ED43A-91F6-4C40-8669-15AD24C45F59}" type="datetimeFigureOut">
              <a:rPr lang="fr-FR" smtClean="0"/>
              <a:t>26/02/2023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1636540-B4FA-AB43-A218-9115D6A92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5EF0BAB-7E07-4C43-BB5D-EE088BF47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D5B25-18D9-9341-88FE-3708AE3F8D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6007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0D83A9-162A-7348-90CF-F5E29C53D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4C07A68-DE23-054B-948B-C9CEBDDBF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A51A739-89C6-584D-9697-E1F232260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ED43A-91F6-4C40-8669-15AD24C45F59}" type="datetimeFigureOut">
              <a:rPr lang="fr-FR" smtClean="0"/>
              <a:t>26/02/2023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2276A70-F60C-3C4F-BA20-AB5A37B1A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2EFF65E-54FF-3E48-B21A-33C395559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D5B25-18D9-9341-88FE-3708AE3F8D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203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26A7C8-0208-864D-9323-C2F3F349E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51F2EFC-778C-7F4D-AEE3-410AA688E2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9F74CAB-23DC-8945-BE32-A18402F57A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AB6215-0FBA-D842-A1D3-CC65D0D1D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ED43A-91F6-4C40-8669-15AD24C45F59}" type="datetimeFigureOut">
              <a:rPr lang="fr-FR" smtClean="0"/>
              <a:t>26/02/2023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DE27C0-79EC-2146-BFAD-0899A32BC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AFC6503-E469-B146-A040-C52D95CF3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D5B25-18D9-9341-88FE-3708AE3F8D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9846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39D9DC-CB3F-5D4C-8D11-0B081364F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6F0137B-02F8-604F-A73A-B6D997D249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2EA8A07-5C1A-AB46-B0A3-425905FAF2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123D81C-D16B-BC42-88EF-3885DD4539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582589E-9BEC-2348-AC3F-2E1FF5C1DC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005CA53-221D-5440-97E9-43B4CA36E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ED43A-91F6-4C40-8669-15AD24C45F59}" type="datetimeFigureOut">
              <a:rPr lang="fr-FR" smtClean="0"/>
              <a:t>26/02/2023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E8A7578-97A8-B048-84E6-788D73A7F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479533C-8D30-8E4B-8747-4B72624CB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D5B25-18D9-9341-88FE-3708AE3F8D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3030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7512AB-CF0E-B740-80C7-D10F3A4B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048B2D0-4420-AA46-8FE7-80A3AAECC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ED43A-91F6-4C40-8669-15AD24C45F59}" type="datetimeFigureOut">
              <a:rPr lang="fr-FR" smtClean="0"/>
              <a:t>26/02/2023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0F1DC22-567A-0D4E-B4A6-C312CF24E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0EB0E63-E92F-F849-BA61-4E4786A6C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D5B25-18D9-9341-88FE-3708AE3F8D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4391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E4CCEAF-D291-9347-980D-8648A3A24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ED43A-91F6-4C40-8669-15AD24C45F59}" type="datetimeFigureOut">
              <a:rPr lang="fr-FR" smtClean="0"/>
              <a:t>26/02/2023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87E69CC-C2B3-1942-B85E-274BBACC6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79C9B45-06EF-BF4D-B149-47B96B7D9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D5B25-18D9-9341-88FE-3708AE3F8D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7516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9ED196-1313-9042-8C41-77F0BD3BF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56DA4DF-C59A-7549-9E03-BBBB04E069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32D63C6-22BB-7F4C-A992-CB61D60171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E75901-7FB0-FC49-9589-5E1A78B18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ED43A-91F6-4C40-8669-15AD24C45F59}" type="datetimeFigureOut">
              <a:rPr lang="fr-FR" smtClean="0"/>
              <a:t>26/02/2023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298E354-7DBB-D543-ABBA-1E5F81EC7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AAF1B3E-CF7C-C349-90FE-425C1D195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D5B25-18D9-9341-88FE-3708AE3F8D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8699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88B70A-5FE1-234D-BE40-4C9444E53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C122FE-2697-FD46-BC93-A66FB51580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9C9B89D-41EA-244F-80AD-81B7386DE6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7204DA-86B8-BC4E-A3C0-AB45208A5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ED43A-91F6-4C40-8669-15AD24C45F59}" type="datetimeFigureOut">
              <a:rPr lang="fr-FR" smtClean="0"/>
              <a:t>26/02/2023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03AB24E-D181-5244-95AF-1A6C23B57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8C6AD84-6C2A-494C-9125-884604909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D5B25-18D9-9341-88FE-3708AE3F8D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5669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2F4E7D0-4BD3-454B-8EFB-EA88C1739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93D62E8-2654-3543-8E06-04CED3EEE5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DAEEBAF-B0E2-7646-875D-4645B7C3AC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ED43A-91F6-4C40-8669-15AD24C45F59}" type="datetimeFigureOut">
              <a:rPr lang="fr-FR" smtClean="0"/>
              <a:t>26/02/2023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0F3801D-72D3-3141-A5E3-A14D806783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2F7345C-CFF4-1541-B311-B324DCB97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5D5B25-18D9-9341-88FE-3708AE3F8D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0901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7.jpe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7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11" Type="http://schemas.openxmlformats.org/officeDocument/2006/relationships/image" Target="../media/image4.emf"/><Relationship Id="rId5" Type="http://schemas.openxmlformats.org/officeDocument/2006/relationships/image" Target="../media/image16.jpg"/><Relationship Id="rId10" Type="http://schemas.openxmlformats.org/officeDocument/2006/relationships/image" Target="../media/image3.png"/><Relationship Id="rId4" Type="http://schemas.openxmlformats.org/officeDocument/2006/relationships/image" Target="../media/image15.png"/><Relationship Id="rId9" Type="http://schemas.openxmlformats.org/officeDocument/2006/relationships/image" Target="../media/image2.pn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A4BC325C-F270-D74F-A21E-57572A8B9293}"/>
              </a:ext>
            </a:extLst>
          </p:cNvPr>
          <p:cNvSpPr/>
          <p:nvPr/>
        </p:nvSpPr>
        <p:spPr>
          <a:xfrm>
            <a:off x="0" y="5754854"/>
            <a:ext cx="12192000" cy="1116236"/>
          </a:xfrm>
          <a:prstGeom prst="rect">
            <a:avLst/>
          </a:prstGeom>
          <a:solidFill>
            <a:srgbClr val="ED7713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535B17B-D6A5-1549-9E5D-7409F6EE4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0445"/>
          </a:xfrm>
        </p:spPr>
        <p:txBody>
          <a:bodyPr>
            <a:normAutofit/>
          </a:bodyPr>
          <a:lstStyle/>
          <a:p>
            <a:pPr algn="ctr"/>
            <a:r>
              <a:rPr lang="fr-FR" sz="5400" dirty="0">
                <a:solidFill>
                  <a:srgbClr val="10AFD9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Rapport d’activité mensuel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5FA21AD-4CFD-B545-BF83-7BEB66C318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3570" y="1579368"/>
            <a:ext cx="7173813" cy="1242209"/>
          </a:xfrm>
          <a:ln w="28575">
            <a:solidFill>
              <a:srgbClr val="1C294A"/>
            </a:solidFill>
          </a:ln>
        </p:spPr>
        <p:txBody>
          <a:bodyPr>
            <a:normAutofit fontScale="25000" lnSpcReduction="20000"/>
          </a:bodyPr>
          <a:lstStyle/>
          <a:p>
            <a:pPr marL="0" indent="0" fontAlgn="base">
              <a:buNone/>
            </a:pPr>
            <a:endParaRPr lang="fr-FR" dirty="0">
              <a:solidFill>
                <a:srgbClr val="ED7713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0" indent="0" algn="ctr" fontAlgn="base">
              <a:buNone/>
            </a:pPr>
            <a:r>
              <a:rPr lang="fr-FR" sz="9600" dirty="0">
                <a:solidFill>
                  <a:srgbClr val="ED7713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AGENCE :</a:t>
            </a:r>
            <a:br>
              <a:rPr lang="fr-FR" sz="9600" dirty="0">
                <a:solidFill>
                  <a:srgbClr val="ED7713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</a:br>
            <a:r>
              <a:rPr lang="fr-FR" sz="9600" dirty="0">
                <a:solidFill>
                  <a:srgbClr val="1C294A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*</a:t>
            </a:r>
          </a:p>
          <a:p>
            <a:pPr marL="0" indent="0" algn="ctr" fontAlgn="base">
              <a:buNone/>
            </a:pPr>
            <a:endParaRPr lang="fr-FR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0" indent="0" algn="l" fontAlgn="base">
              <a:buNone/>
            </a:pPr>
            <a:br>
              <a:rPr lang="fr-FR" sz="11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</a:br>
            <a:endParaRPr lang="fr-FR" sz="11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0" indent="0" algn="l" fontAlgn="base">
              <a:buNone/>
            </a:pPr>
            <a:r>
              <a:rPr lang="fr-FR" sz="2500" b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 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6455155-0E68-EA4A-9061-AD32F7161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86" y="5978651"/>
            <a:ext cx="1288866" cy="7249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FCB6AA0-08A2-5C49-B635-23D3FFA2B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9110" y="5872605"/>
            <a:ext cx="1551151" cy="99015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F04E3EC-EF88-0B4C-A4AB-2D270F8F487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080" r="14182"/>
          <a:stretch/>
        </p:blipFill>
        <p:spPr>
          <a:xfrm>
            <a:off x="6018216" y="6043373"/>
            <a:ext cx="1590452" cy="459647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465469DD-7E56-904F-92EF-38AD3798BE1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663"/>
          <a:stretch/>
        </p:blipFill>
        <p:spPr>
          <a:xfrm>
            <a:off x="10005769" y="6043373"/>
            <a:ext cx="2186231" cy="478124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EC354C2-23B6-E440-8A55-3EA05148BC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1119" y="6107763"/>
            <a:ext cx="1756239" cy="451208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8219713" y="1579368"/>
            <a:ext cx="3293017" cy="2862322"/>
          </a:xfrm>
          <a:prstGeom prst="rect">
            <a:avLst/>
          </a:prstGeom>
          <a:noFill/>
          <a:ln w="28575">
            <a:solidFill>
              <a:srgbClr val="1C294A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1C294A"/>
                </a:solidFill>
              </a:rPr>
              <a:t>Sommaire</a:t>
            </a:r>
            <a:br>
              <a:rPr lang="fr-FR" dirty="0">
                <a:solidFill>
                  <a:srgbClr val="1C294A"/>
                </a:solidFill>
              </a:rPr>
            </a:br>
            <a:r>
              <a:rPr lang="fr-FR" dirty="0">
                <a:solidFill>
                  <a:srgbClr val="1C294A"/>
                </a:solidFill>
              </a:rPr>
              <a:t>1. Activité commerciale</a:t>
            </a:r>
          </a:p>
          <a:p>
            <a:r>
              <a:rPr lang="fr-FR" dirty="0">
                <a:solidFill>
                  <a:srgbClr val="1C294A"/>
                </a:solidFill>
              </a:rPr>
              <a:t>2. Focus TO maison</a:t>
            </a:r>
            <a:br>
              <a:rPr lang="fr-FR" dirty="0">
                <a:solidFill>
                  <a:srgbClr val="1C294A"/>
                </a:solidFill>
              </a:rPr>
            </a:br>
            <a:r>
              <a:rPr lang="fr-FR" dirty="0">
                <a:solidFill>
                  <a:srgbClr val="1C294A"/>
                </a:solidFill>
              </a:rPr>
              <a:t>3. Résultats comptables</a:t>
            </a:r>
            <a:br>
              <a:rPr lang="fr-FR" dirty="0">
                <a:solidFill>
                  <a:srgbClr val="1C294A"/>
                </a:solidFill>
              </a:rPr>
            </a:br>
            <a:r>
              <a:rPr lang="fr-FR" dirty="0">
                <a:solidFill>
                  <a:srgbClr val="1C294A"/>
                </a:solidFill>
              </a:rPr>
              <a:t>4. Procédures &amp; outils</a:t>
            </a:r>
            <a:br>
              <a:rPr lang="fr-FR" dirty="0">
                <a:solidFill>
                  <a:srgbClr val="1C294A"/>
                </a:solidFill>
              </a:rPr>
            </a:br>
            <a:r>
              <a:rPr lang="fr-FR" dirty="0">
                <a:solidFill>
                  <a:srgbClr val="1C294A"/>
                </a:solidFill>
              </a:rPr>
              <a:t>5. Vie de l’équipe</a:t>
            </a:r>
            <a:br>
              <a:rPr lang="fr-FR" dirty="0">
                <a:solidFill>
                  <a:srgbClr val="1C294A"/>
                </a:solidFill>
              </a:rPr>
            </a:br>
            <a:r>
              <a:rPr lang="fr-FR" dirty="0">
                <a:solidFill>
                  <a:srgbClr val="1C294A"/>
                </a:solidFill>
              </a:rPr>
              <a:t>6. Fournisseurs</a:t>
            </a:r>
            <a:br>
              <a:rPr lang="fr-FR" dirty="0">
                <a:solidFill>
                  <a:srgbClr val="1C294A"/>
                </a:solidFill>
              </a:rPr>
            </a:br>
            <a:r>
              <a:rPr lang="fr-FR" dirty="0">
                <a:solidFill>
                  <a:srgbClr val="1C294A"/>
                </a:solidFill>
              </a:rPr>
              <a:t>7. Actions commerciales</a:t>
            </a:r>
            <a:br>
              <a:rPr lang="fr-FR" dirty="0">
                <a:solidFill>
                  <a:srgbClr val="1C294A"/>
                </a:solidFill>
              </a:rPr>
            </a:br>
            <a:r>
              <a:rPr lang="fr-FR" dirty="0">
                <a:solidFill>
                  <a:srgbClr val="1C294A"/>
                </a:solidFill>
              </a:rPr>
              <a:t>8. Boîte à idées</a:t>
            </a:r>
            <a:endParaRPr lang="fr-FR" sz="1400" dirty="0">
              <a:solidFill>
                <a:srgbClr val="1C294A"/>
              </a:solidFill>
            </a:endParaRPr>
          </a:p>
          <a:p>
            <a:r>
              <a:rPr lang="fr-FR" dirty="0">
                <a:solidFill>
                  <a:srgbClr val="1C294A"/>
                </a:solidFill>
              </a:rPr>
              <a:t>9. Divers</a:t>
            </a:r>
            <a:endParaRPr lang="fr-FR" sz="1400" dirty="0">
              <a:solidFill>
                <a:srgbClr val="1C294A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33570" y="4758941"/>
            <a:ext cx="10779160" cy="369332"/>
          </a:xfrm>
          <a:prstGeom prst="rect">
            <a:avLst/>
          </a:prstGeom>
          <a:noFill/>
          <a:ln w="28575">
            <a:solidFill>
              <a:srgbClr val="1C294A"/>
            </a:solidFill>
          </a:ln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rgbClr val="ED7713"/>
                </a:solidFill>
              </a:rPr>
              <a:t>Pour saisir vos réponses, positionnez le curseur à droite de l’étoile (*) dans chaque cadre de réponse et écrivez.</a:t>
            </a:r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95FA21AD-4CFD-B545-BF83-7BEB66C318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3570" y="3198243"/>
            <a:ext cx="7173813" cy="1242209"/>
          </a:xfrm>
          <a:ln w="28575">
            <a:solidFill>
              <a:srgbClr val="1C294A"/>
            </a:solidFill>
          </a:ln>
        </p:spPr>
        <p:txBody>
          <a:bodyPr>
            <a:normAutofit fontScale="25000" lnSpcReduction="20000"/>
          </a:bodyPr>
          <a:lstStyle/>
          <a:p>
            <a:pPr marL="0" indent="0" fontAlgn="base">
              <a:buNone/>
            </a:pPr>
            <a:endParaRPr lang="fr-FR" dirty="0">
              <a:solidFill>
                <a:srgbClr val="ED7713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0" indent="0" algn="ctr" fontAlgn="base">
              <a:buNone/>
            </a:pPr>
            <a:r>
              <a:rPr lang="fr-FR" sz="9600" dirty="0">
                <a:solidFill>
                  <a:srgbClr val="ED7713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Mois/Année</a:t>
            </a:r>
            <a:br>
              <a:rPr lang="fr-FR" sz="9600" dirty="0">
                <a:solidFill>
                  <a:srgbClr val="ED7713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</a:br>
            <a:r>
              <a:rPr lang="fr-FR" sz="9600" dirty="0">
                <a:solidFill>
                  <a:srgbClr val="1C294A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*</a:t>
            </a:r>
          </a:p>
          <a:p>
            <a:pPr marL="0" indent="0" algn="ctr" fontAlgn="base">
              <a:buNone/>
            </a:pPr>
            <a:endParaRPr lang="fr-FR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0" indent="0" algn="l" fontAlgn="base">
              <a:buNone/>
            </a:pPr>
            <a:br>
              <a:rPr lang="fr-FR" sz="11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</a:br>
            <a:endParaRPr lang="fr-FR" sz="11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0" indent="0" algn="l" fontAlgn="base">
              <a:buNone/>
            </a:pPr>
            <a:r>
              <a:rPr lang="fr-FR" sz="2500" b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 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526" y="6144281"/>
            <a:ext cx="1495383" cy="276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483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>
            <a:extLst>
              <a:ext uri="{FF2B5EF4-FFF2-40B4-BE49-F238E27FC236}">
                <a16:creationId xmlns:a16="http://schemas.microsoft.com/office/drawing/2014/main" id="{3595CB43-B7AA-2C4C-B4B3-73C20BF6EA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43" b="38091"/>
          <a:stretch/>
        </p:blipFill>
        <p:spPr>
          <a:xfrm>
            <a:off x="0" y="-1"/>
            <a:ext cx="12203212" cy="1170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DDCAC86-769A-554F-9574-20BD882EFA7B}"/>
              </a:ext>
            </a:extLst>
          </p:cNvPr>
          <p:cNvSpPr/>
          <p:nvPr/>
        </p:nvSpPr>
        <p:spPr>
          <a:xfrm>
            <a:off x="0" y="6415521"/>
            <a:ext cx="12192000" cy="448034"/>
          </a:xfrm>
          <a:prstGeom prst="rect">
            <a:avLst/>
          </a:prstGeom>
          <a:solidFill>
            <a:srgbClr val="ED7713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760BEDBB-C1A5-444C-95D3-C63104B21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8029" y="6418965"/>
            <a:ext cx="851899" cy="47913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77B969E-AB12-934F-8013-DBC7070801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966" b="13998"/>
          <a:stretch/>
        </p:blipFill>
        <p:spPr>
          <a:xfrm>
            <a:off x="3183810" y="6440361"/>
            <a:ext cx="867437" cy="423194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2D0C77F8-ADE1-904E-9C77-4D49E1801F9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080" r="14182"/>
          <a:stretch/>
        </p:blipFill>
        <p:spPr>
          <a:xfrm>
            <a:off x="6692157" y="6491136"/>
            <a:ext cx="1036186" cy="299462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E2C2A351-644B-A34F-A3D0-25EEA89782C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3663"/>
          <a:stretch/>
        </p:blipFill>
        <p:spPr>
          <a:xfrm>
            <a:off x="8329935" y="6433679"/>
            <a:ext cx="1852034" cy="405035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5CBB625D-B717-D84F-A92F-72F5486566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1967" y="6514543"/>
            <a:ext cx="1074493" cy="276055"/>
          </a:xfrm>
          <a:prstGeom prst="rect">
            <a:avLst/>
          </a:prstGeom>
        </p:spPr>
      </p:pic>
      <p:sp>
        <p:nvSpPr>
          <p:cNvPr id="2" name="Espace réservé du contenu 1"/>
          <p:cNvSpPr>
            <a:spLocks noGrp="1"/>
          </p:cNvSpPr>
          <p:nvPr>
            <p:ph sz="half" idx="2"/>
          </p:nvPr>
        </p:nvSpPr>
        <p:spPr>
          <a:xfrm>
            <a:off x="694860" y="1269021"/>
            <a:ext cx="5181600" cy="499564"/>
          </a:xfrm>
        </p:spPr>
        <p:txBody>
          <a:bodyPr/>
          <a:lstStyle/>
          <a:p>
            <a:pPr marL="0" indent="0">
              <a:buNone/>
            </a:pPr>
            <a:r>
              <a:rPr lang="fr-FR" dirty="0">
                <a:solidFill>
                  <a:srgbClr val="ED7713"/>
                </a:solidFill>
              </a:rPr>
              <a:t>8. Boîte à idées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422580" y="2397600"/>
            <a:ext cx="11185945" cy="55399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4472C4"/>
                </a:solidFill>
              </a:rPr>
              <a:t>Une information, une suggestion, un projet, une piste d’amélioration…</a:t>
            </a:r>
            <a:br>
              <a:rPr lang="fr-FR" sz="1600" b="1" dirty="0">
                <a:solidFill>
                  <a:srgbClr val="4472C4"/>
                </a:solidFill>
              </a:rPr>
            </a:br>
            <a:r>
              <a:rPr lang="fr-FR" sz="1400" dirty="0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694860" y="1947812"/>
            <a:ext cx="79188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/>
              <a:t>Cet espace vous permet de proposer des idées pour votre agence ou d’un intérêt plus large…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92794"/>
            <a:ext cx="12192000" cy="49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6549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>
            <a:extLst>
              <a:ext uri="{FF2B5EF4-FFF2-40B4-BE49-F238E27FC236}">
                <a16:creationId xmlns:a16="http://schemas.microsoft.com/office/drawing/2014/main" id="{3595CB43-B7AA-2C4C-B4B3-73C20BF6EA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43" b="38091"/>
          <a:stretch/>
        </p:blipFill>
        <p:spPr>
          <a:xfrm>
            <a:off x="0" y="-1"/>
            <a:ext cx="12203212" cy="1170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DDCAC86-769A-554F-9574-20BD882EFA7B}"/>
              </a:ext>
            </a:extLst>
          </p:cNvPr>
          <p:cNvSpPr/>
          <p:nvPr/>
        </p:nvSpPr>
        <p:spPr>
          <a:xfrm>
            <a:off x="0" y="6415521"/>
            <a:ext cx="12192000" cy="448034"/>
          </a:xfrm>
          <a:prstGeom prst="rect">
            <a:avLst/>
          </a:prstGeom>
          <a:solidFill>
            <a:srgbClr val="ED7713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760BEDBB-C1A5-444C-95D3-C63104B21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8029" y="6418965"/>
            <a:ext cx="851899" cy="47913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77B969E-AB12-934F-8013-DBC7070801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966" b="13998"/>
          <a:stretch/>
        </p:blipFill>
        <p:spPr>
          <a:xfrm>
            <a:off x="3183810" y="6440361"/>
            <a:ext cx="867437" cy="423194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2D0C77F8-ADE1-904E-9C77-4D49E1801F9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080" r="14182"/>
          <a:stretch/>
        </p:blipFill>
        <p:spPr>
          <a:xfrm>
            <a:off x="6692157" y="6491136"/>
            <a:ext cx="1036186" cy="299462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E2C2A351-644B-A34F-A3D0-25EEA89782C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3663"/>
          <a:stretch/>
        </p:blipFill>
        <p:spPr>
          <a:xfrm>
            <a:off x="8329935" y="6433679"/>
            <a:ext cx="1852034" cy="405035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5CBB625D-B717-D84F-A92F-72F5486566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1967" y="6514543"/>
            <a:ext cx="1074493" cy="276055"/>
          </a:xfrm>
          <a:prstGeom prst="rect">
            <a:avLst/>
          </a:prstGeom>
        </p:spPr>
      </p:pic>
      <p:sp>
        <p:nvSpPr>
          <p:cNvPr id="2" name="Espace réservé du contenu 1"/>
          <p:cNvSpPr>
            <a:spLocks noGrp="1"/>
          </p:cNvSpPr>
          <p:nvPr>
            <p:ph sz="half" idx="2"/>
          </p:nvPr>
        </p:nvSpPr>
        <p:spPr>
          <a:xfrm>
            <a:off x="694860" y="1269021"/>
            <a:ext cx="5181600" cy="499564"/>
          </a:xfrm>
        </p:spPr>
        <p:txBody>
          <a:bodyPr/>
          <a:lstStyle/>
          <a:p>
            <a:pPr marL="0" indent="0">
              <a:buNone/>
            </a:pPr>
            <a:r>
              <a:rPr lang="fr-FR" dirty="0">
                <a:solidFill>
                  <a:srgbClr val="ED7713"/>
                </a:solidFill>
              </a:rPr>
              <a:t>9. Divers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694860" y="2385388"/>
            <a:ext cx="11185945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694860" y="1947812"/>
            <a:ext cx="103346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/>
              <a:t>Vous pouvez indiquer ici toutes les informations ou remarques utiles ne se rapportant pas à une des rubriques précédentes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84078"/>
            <a:ext cx="12192000" cy="49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851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>
            <a:extLst>
              <a:ext uri="{FF2B5EF4-FFF2-40B4-BE49-F238E27FC236}">
                <a16:creationId xmlns:a16="http://schemas.microsoft.com/office/drawing/2014/main" id="{3595CB43-B7AA-2C4C-B4B3-73C20BF6EA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9443" b="38091"/>
          <a:stretch/>
        </p:blipFill>
        <p:spPr>
          <a:xfrm>
            <a:off x="0" y="-1"/>
            <a:ext cx="12203212" cy="1170000"/>
          </a:xfrm>
          <a:prstGeom prst="rect">
            <a:avLst/>
          </a:prstGeom>
        </p:spPr>
      </p:pic>
      <p:sp>
        <p:nvSpPr>
          <p:cNvPr id="2" name="Espace réservé du contenu 1"/>
          <p:cNvSpPr>
            <a:spLocks noGrp="1"/>
          </p:cNvSpPr>
          <p:nvPr>
            <p:ph sz="half" idx="2"/>
          </p:nvPr>
        </p:nvSpPr>
        <p:spPr>
          <a:xfrm>
            <a:off x="694860" y="1269021"/>
            <a:ext cx="5181600" cy="499564"/>
          </a:xfrm>
        </p:spPr>
        <p:txBody>
          <a:bodyPr/>
          <a:lstStyle/>
          <a:p>
            <a:pPr marL="0" indent="0">
              <a:buNone/>
            </a:pPr>
            <a:r>
              <a:rPr lang="fr-FR" dirty="0">
                <a:solidFill>
                  <a:srgbClr val="ED7713"/>
                </a:solidFill>
              </a:rPr>
              <a:t>1. Activité commerciale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466178" y="3541235"/>
            <a:ext cx="2607079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500" b="1" dirty="0">
                <a:solidFill>
                  <a:srgbClr val="4472C4"/>
                </a:solidFill>
              </a:rPr>
              <a:t>Bilan du mois</a:t>
            </a:r>
            <a:br>
              <a:rPr lang="fr-FR" sz="1600" b="1" dirty="0">
                <a:solidFill>
                  <a:srgbClr val="4472C4"/>
                </a:solidFill>
              </a:rPr>
            </a:br>
            <a:r>
              <a:rPr lang="fr-FR" sz="1300" dirty="0">
                <a:solidFill>
                  <a:srgbClr val="4472C4"/>
                </a:solidFill>
              </a:rPr>
              <a:t>(Tendance générale de l’activité)</a:t>
            </a:r>
            <a:br>
              <a:rPr lang="fr-FR" sz="1300" dirty="0">
                <a:solidFill>
                  <a:srgbClr val="4472C4"/>
                </a:solidFill>
              </a:rPr>
            </a:br>
            <a:r>
              <a:rPr lang="fr-FR" sz="1200" dirty="0">
                <a:solidFill>
                  <a:schemeClr val="tx1"/>
                </a:solidFill>
              </a:rPr>
              <a:t>*</a:t>
            </a:r>
          </a:p>
        </p:txBody>
      </p:sp>
      <p:graphicFrame>
        <p:nvGraphicFramePr>
          <p:cNvPr id="12" name="Tableau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8682512"/>
              </p:ext>
            </p:extLst>
          </p:nvPr>
        </p:nvGraphicFramePr>
        <p:xfrm>
          <a:off x="4528079" y="1877120"/>
          <a:ext cx="7237200" cy="1280160"/>
        </p:xfrm>
        <a:graphic>
          <a:graphicData uri="http://schemas.openxmlformats.org/drawingml/2006/table">
            <a:tbl>
              <a:tblPr firstCol="1">
                <a:tableStyleId>{5C22544A-7EE6-4342-B048-85BDC9FD1C3A}</a:tableStyleId>
              </a:tblPr>
              <a:tblGrid>
                <a:gridCol w="14164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59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6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6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6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6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84894">
                <a:tc>
                  <a:txBody>
                    <a:bodyPr/>
                    <a:lstStyle/>
                    <a:p>
                      <a:r>
                        <a:rPr lang="fr-FR" dirty="0"/>
                        <a:t>Top 5 destinations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894">
                <a:tc>
                  <a:txBody>
                    <a:bodyPr/>
                    <a:lstStyle/>
                    <a:p>
                      <a:r>
                        <a:rPr lang="fr-FR" dirty="0"/>
                        <a:t>Top 5 fournisseurs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" name="Tableau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1411213"/>
              </p:ext>
            </p:extLst>
          </p:nvPr>
        </p:nvGraphicFramePr>
        <p:xfrm>
          <a:off x="466178" y="1869091"/>
          <a:ext cx="3949070" cy="12881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98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98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98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98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98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44094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10293F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10293F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10293F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10293F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1029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4094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5" name="Imag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63" y="1872731"/>
            <a:ext cx="546357" cy="546357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490" y="1872381"/>
            <a:ext cx="562826" cy="562826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866" y="1881090"/>
            <a:ext cx="546357" cy="546357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386" y="1881090"/>
            <a:ext cx="546356" cy="546356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37192" y="1877120"/>
            <a:ext cx="558437" cy="558437"/>
          </a:xfrm>
          <a:prstGeom prst="rect">
            <a:avLst/>
          </a:prstGeom>
        </p:spPr>
      </p:pic>
      <p:sp>
        <p:nvSpPr>
          <p:cNvPr id="28" name="ZoneTexte 27"/>
          <p:cNvSpPr txBox="1"/>
          <p:nvPr/>
        </p:nvSpPr>
        <p:spPr>
          <a:xfrm>
            <a:off x="486492" y="3117776"/>
            <a:ext cx="396775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b="1" dirty="0"/>
              <a:t>Météo de l’activité du mois (inscrire un X dans la case concernée)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3242033" y="3548738"/>
            <a:ext cx="2735499" cy="7386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500" b="1" dirty="0">
                <a:solidFill>
                  <a:srgbClr val="4472C4"/>
                </a:solidFill>
              </a:rPr>
              <a:t>Commentaires clients après retour </a:t>
            </a:r>
            <a:r>
              <a:rPr lang="fr-FR" sz="1300" dirty="0">
                <a:solidFill>
                  <a:srgbClr val="4472C4"/>
                </a:solidFill>
              </a:rPr>
              <a:t>(produits appréciés/critiqués)</a:t>
            </a:r>
            <a:br>
              <a:rPr lang="fr-FR" sz="1400" dirty="0">
                <a:solidFill>
                  <a:srgbClr val="4472C4"/>
                </a:solidFill>
              </a:rPr>
            </a:br>
            <a:r>
              <a:rPr lang="fr-FR" sz="1200" dirty="0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31" name="ZoneTexte 30"/>
          <p:cNvSpPr txBox="1"/>
          <p:nvPr/>
        </p:nvSpPr>
        <p:spPr>
          <a:xfrm>
            <a:off x="6125966" y="3548738"/>
            <a:ext cx="2811955" cy="7386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500" b="1" dirty="0">
                <a:solidFill>
                  <a:srgbClr val="4472C4"/>
                </a:solidFill>
              </a:rPr>
              <a:t>Périodes de départ des réservations en cours :</a:t>
            </a:r>
            <a:br>
              <a:rPr lang="fr-FR" sz="1500" b="1" dirty="0">
                <a:solidFill>
                  <a:srgbClr val="4472C4"/>
                </a:solidFill>
              </a:rPr>
            </a:br>
            <a:r>
              <a:rPr lang="fr-FR" sz="1200" dirty="0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32" name="ZoneTexte 31"/>
          <p:cNvSpPr txBox="1"/>
          <p:nvPr/>
        </p:nvSpPr>
        <p:spPr>
          <a:xfrm>
            <a:off x="9086354" y="3541235"/>
            <a:ext cx="2811955" cy="6924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500" b="1" dirty="0">
                <a:solidFill>
                  <a:srgbClr val="4472C4"/>
                </a:solidFill>
              </a:rPr>
              <a:t>Actions de la concurrence :</a:t>
            </a:r>
            <a:br>
              <a:rPr lang="fr-FR" sz="1500" b="1" dirty="0">
                <a:solidFill>
                  <a:srgbClr val="4472C4"/>
                </a:solidFill>
              </a:rPr>
            </a:br>
            <a:r>
              <a:rPr lang="fr-FR" sz="1200" dirty="0">
                <a:solidFill>
                  <a:schemeClr val="tx1"/>
                </a:solidFill>
              </a:rPr>
              <a:t>*</a:t>
            </a:r>
            <a:br>
              <a:rPr lang="fr-FR" sz="1200" dirty="0">
                <a:solidFill>
                  <a:schemeClr val="tx1"/>
                </a:solidFill>
              </a:rPr>
            </a:br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4489082" y="3122238"/>
            <a:ext cx="250421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b="1" dirty="0"/>
              <a:t>En prise de commandes, hors billetterie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53556"/>
            <a:ext cx="12192000" cy="49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089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1247" y="2123688"/>
            <a:ext cx="981536" cy="25048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188" y="1991950"/>
            <a:ext cx="1147751" cy="38222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141" y="2115725"/>
            <a:ext cx="1061477" cy="214869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6063" y="2008291"/>
            <a:ext cx="628394" cy="37686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595CB43-B7AA-2C4C-B4B3-73C20BF6EA5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39443" b="38091"/>
          <a:stretch/>
        </p:blipFill>
        <p:spPr>
          <a:xfrm>
            <a:off x="0" y="-1"/>
            <a:ext cx="12203212" cy="1170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DDCAC86-769A-554F-9574-20BD882EFA7B}"/>
              </a:ext>
            </a:extLst>
          </p:cNvPr>
          <p:cNvSpPr/>
          <p:nvPr/>
        </p:nvSpPr>
        <p:spPr>
          <a:xfrm>
            <a:off x="0" y="6415521"/>
            <a:ext cx="12192000" cy="448034"/>
          </a:xfrm>
          <a:prstGeom prst="rect">
            <a:avLst/>
          </a:prstGeom>
          <a:solidFill>
            <a:srgbClr val="ED7713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760BEDBB-C1A5-444C-95D3-C63104B2192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08029" y="6418965"/>
            <a:ext cx="851899" cy="47913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77B969E-AB12-934F-8013-DBC70708016F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7966" b="13998"/>
          <a:stretch/>
        </p:blipFill>
        <p:spPr>
          <a:xfrm>
            <a:off x="3183810" y="6440361"/>
            <a:ext cx="867437" cy="423194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2D0C77F8-ADE1-904E-9C77-4D49E1801F98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6080" r="14182"/>
          <a:stretch/>
        </p:blipFill>
        <p:spPr>
          <a:xfrm>
            <a:off x="6692157" y="6491136"/>
            <a:ext cx="1036186" cy="299462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E2C2A351-644B-A34F-A3D0-25EEA89782CB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33663"/>
          <a:stretch/>
        </p:blipFill>
        <p:spPr>
          <a:xfrm>
            <a:off x="8329935" y="6433679"/>
            <a:ext cx="1852034" cy="405035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5CBB625D-B717-D84F-A92F-72F5486566F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01967" y="6514543"/>
            <a:ext cx="1074493" cy="276055"/>
          </a:xfrm>
          <a:prstGeom prst="rect">
            <a:avLst/>
          </a:prstGeom>
        </p:spPr>
      </p:pic>
      <p:sp>
        <p:nvSpPr>
          <p:cNvPr id="2" name="Espace réservé du contenu 1"/>
          <p:cNvSpPr>
            <a:spLocks noGrp="1"/>
          </p:cNvSpPr>
          <p:nvPr>
            <p:ph sz="half" idx="2"/>
          </p:nvPr>
        </p:nvSpPr>
        <p:spPr>
          <a:xfrm>
            <a:off x="694860" y="1269021"/>
            <a:ext cx="5181600" cy="499564"/>
          </a:xfrm>
        </p:spPr>
        <p:txBody>
          <a:bodyPr/>
          <a:lstStyle/>
          <a:p>
            <a:pPr marL="0" indent="0">
              <a:buNone/>
            </a:pPr>
            <a:r>
              <a:rPr lang="fr-FR" dirty="0">
                <a:solidFill>
                  <a:srgbClr val="ED7713"/>
                </a:solidFill>
              </a:rPr>
              <a:t>2. Focus T.O. maison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466178" y="2550403"/>
            <a:ext cx="2607079" cy="33239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500" b="1" dirty="0">
                <a:solidFill>
                  <a:srgbClr val="4472C4"/>
                </a:solidFill>
              </a:rPr>
              <a:t>Volume d’affaires :</a:t>
            </a:r>
          </a:p>
          <a:p>
            <a:r>
              <a:rPr lang="fr-FR" sz="1500" dirty="0">
                <a:solidFill>
                  <a:schemeClr val="tx1"/>
                </a:solidFill>
              </a:rPr>
              <a:t>*</a:t>
            </a:r>
          </a:p>
          <a:p>
            <a:endParaRPr lang="fr-FR" sz="1500" dirty="0">
              <a:solidFill>
                <a:schemeClr val="tx1"/>
              </a:solidFill>
            </a:endParaRPr>
          </a:p>
          <a:p>
            <a:r>
              <a:rPr lang="fr-FR" sz="1500" b="1" dirty="0">
                <a:solidFill>
                  <a:srgbClr val="4472C4"/>
                </a:solidFill>
              </a:rPr>
              <a:t>Nombre de B.I. : </a:t>
            </a:r>
          </a:p>
          <a:p>
            <a:r>
              <a:rPr lang="fr-FR" sz="1500" dirty="0">
                <a:solidFill>
                  <a:schemeClr val="tx1"/>
                </a:solidFill>
              </a:rPr>
              <a:t>*</a:t>
            </a:r>
          </a:p>
          <a:p>
            <a:endParaRPr lang="fr-FR" sz="1500" b="1" dirty="0">
              <a:solidFill>
                <a:srgbClr val="4472C4"/>
              </a:solidFill>
            </a:endParaRPr>
          </a:p>
          <a:p>
            <a:r>
              <a:rPr lang="fr-FR" sz="1500" b="1" dirty="0">
                <a:solidFill>
                  <a:srgbClr val="4472C4"/>
                </a:solidFill>
              </a:rPr>
              <a:t>Nombre de pax : </a:t>
            </a:r>
          </a:p>
          <a:p>
            <a:r>
              <a:rPr lang="fr-FR" sz="1500" dirty="0">
                <a:solidFill>
                  <a:schemeClr val="tx1"/>
                </a:solidFill>
              </a:rPr>
              <a:t>*</a:t>
            </a:r>
          </a:p>
          <a:p>
            <a:endParaRPr lang="fr-FR" sz="1500" dirty="0">
              <a:solidFill>
                <a:schemeClr val="tx1"/>
              </a:solidFill>
            </a:endParaRPr>
          </a:p>
          <a:p>
            <a:r>
              <a:rPr lang="fr-FR" sz="1500" b="1" dirty="0">
                <a:solidFill>
                  <a:srgbClr val="4472C4"/>
                </a:solidFill>
              </a:rPr>
              <a:t>Commentaires : </a:t>
            </a:r>
          </a:p>
          <a:p>
            <a:r>
              <a:rPr lang="fr-FR" sz="1500" dirty="0">
                <a:solidFill>
                  <a:schemeClr val="tx1"/>
                </a:solidFill>
              </a:rPr>
              <a:t>*</a:t>
            </a:r>
          </a:p>
          <a:p>
            <a:endParaRPr lang="fr-FR" sz="1500" dirty="0">
              <a:solidFill>
                <a:schemeClr val="tx1"/>
              </a:solidFill>
            </a:endParaRPr>
          </a:p>
          <a:p>
            <a:endParaRPr lang="fr-FR" sz="1500" dirty="0">
              <a:solidFill>
                <a:schemeClr val="tx1"/>
              </a:solidFill>
            </a:endParaRPr>
          </a:p>
          <a:p>
            <a:endParaRPr lang="fr-FR" sz="1500" dirty="0">
              <a:solidFill>
                <a:schemeClr val="tx1"/>
              </a:solidFill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3356461" y="2550403"/>
            <a:ext cx="2607079" cy="33239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500" b="1" dirty="0">
                <a:solidFill>
                  <a:srgbClr val="4472C4"/>
                </a:solidFill>
              </a:rPr>
              <a:t>Volume d’affaires :</a:t>
            </a:r>
          </a:p>
          <a:p>
            <a:r>
              <a:rPr lang="fr-FR" sz="1500" dirty="0">
                <a:solidFill>
                  <a:schemeClr val="tx1"/>
                </a:solidFill>
              </a:rPr>
              <a:t>*</a:t>
            </a:r>
          </a:p>
          <a:p>
            <a:endParaRPr lang="fr-FR" sz="1500" dirty="0">
              <a:solidFill>
                <a:schemeClr val="tx1"/>
              </a:solidFill>
            </a:endParaRPr>
          </a:p>
          <a:p>
            <a:r>
              <a:rPr lang="fr-FR" sz="1500" b="1" dirty="0">
                <a:solidFill>
                  <a:srgbClr val="4472C4"/>
                </a:solidFill>
              </a:rPr>
              <a:t>Nombre de B.I. : </a:t>
            </a:r>
          </a:p>
          <a:p>
            <a:r>
              <a:rPr lang="fr-FR" sz="1500" dirty="0">
                <a:solidFill>
                  <a:schemeClr val="tx1"/>
                </a:solidFill>
              </a:rPr>
              <a:t>*</a:t>
            </a:r>
          </a:p>
          <a:p>
            <a:endParaRPr lang="fr-FR" sz="1500" b="1" dirty="0">
              <a:solidFill>
                <a:srgbClr val="4472C4"/>
              </a:solidFill>
            </a:endParaRPr>
          </a:p>
          <a:p>
            <a:r>
              <a:rPr lang="fr-FR" sz="1500" b="1" dirty="0">
                <a:solidFill>
                  <a:srgbClr val="4472C4"/>
                </a:solidFill>
              </a:rPr>
              <a:t>Nombre de pax : </a:t>
            </a:r>
          </a:p>
          <a:p>
            <a:r>
              <a:rPr lang="fr-FR" sz="1500" dirty="0">
                <a:solidFill>
                  <a:schemeClr val="tx1"/>
                </a:solidFill>
              </a:rPr>
              <a:t>*</a:t>
            </a:r>
          </a:p>
          <a:p>
            <a:endParaRPr lang="fr-FR" sz="1500" dirty="0">
              <a:solidFill>
                <a:schemeClr val="tx1"/>
              </a:solidFill>
            </a:endParaRPr>
          </a:p>
          <a:p>
            <a:r>
              <a:rPr lang="fr-FR" sz="1500" b="1" dirty="0">
                <a:solidFill>
                  <a:srgbClr val="4472C4"/>
                </a:solidFill>
              </a:rPr>
              <a:t>Commentaires : </a:t>
            </a:r>
          </a:p>
          <a:p>
            <a:r>
              <a:rPr lang="fr-FR" sz="1500" dirty="0">
                <a:solidFill>
                  <a:schemeClr val="tx1"/>
                </a:solidFill>
              </a:rPr>
              <a:t>*</a:t>
            </a:r>
          </a:p>
          <a:p>
            <a:endParaRPr lang="fr-FR" sz="1500" dirty="0">
              <a:solidFill>
                <a:schemeClr val="tx1"/>
              </a:solidFill>
            </a:endParaRPr>
          </a:p>
          <a:p>
            <a:endParaRPr lang="fr-FR" sz="1500" dirty="0">
              <a:solidFill>
                <a:schemeClr val="tx1"/>
              </a:solidFill>
            </a:endParaRPr>
          </a:p>
          <a:p>
            <a:endParaRPr lang="fr-FR" sz="1500" dirty="0">
              <a:solidFill>
                <a:schemeClr val="tx1"/>
              </a:solidFill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6246744" y="2551830"/>
            <a:ext cx="2607079" cy="33239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500" b="1" dirty="0">
                <a:solidFill>
                  <a:srgbClr val="4472C4"/>
                </a:solidFill>
              </a:rPr>
              <a:t>Volume d’affaires :</a:t>
            </a:r>
          </a:p>
          <a:p>
            <a:r>
              <a:rPr lang="fr-FR" sz="1500" dirty="0">
                <a:solidFill>
                  <a:schemeClr val="tx1"/>
                </a:solidFill>
              </a:rPr>
              <a:t>*</a:t>
            </a:r>
          </a:p>
          <a:p>
            <a:endParaRPr lang="fr-FR" sz="1500" dirty="0">
              <a:solidFill>
                <a:schemeClr val="tx1"/>
              </a:solidFill>
            </a:endParaRPr>
          </a:p>
          <a:p>
            <a:r>
              <a:rPr lang="fr-FR" sz="1500" b="1" dirty="0">
                <a:solidFill>
                  <a:srgbClr val="4472C4"/>
                </a:solidFill>
              </a:rPr>
              <a:t>Nombre de B.I. : </a:t>
            </a:r>
          </a:p>
          <a:p>
            <a:r>
              <a:rPr lang="fr-FR" sz="1500" b="1" dirty="0">
                <a:solidFill>
                  <a:schemeClr val="tx1"/>
                </a:solidFill>
              </a:rPr>
              <a:t>*</a:t>
            </a:r>
          </a:p>
          <a:p>
            <a:endParaRPr lang="fr-FR" sz="1500" b="1" dirty="0">
              <a:solidFill>
                <a:srgbClr val="4472C4"/>
              </a:solidFill>
            </a:endParaRPr>
          </a:p>
          <a:p>
            <a:r>
              <a:rPr lang="fr-FR" sz="1500" b="1" dirty="0">
                <a:solidFill>
                  <a:srgbClr val="4472C4"/>
                </a:solidFill>
              </a:rPr>
              <a:t>Nombre de pax : </a:t>
            </a:r>
          </a:p>
          <a:p>
            <a:r>
              <a:rPr lang="fr-FR" sz="1500" dirty="0">
                <a:solidFill>
                  <a:schemeClr val="tx1"/>
                </a:solidFill>
              </a:rPr>
              <a:t>*</a:t>
            </a:r>
          </a:p>
          <a:p>
            <a:endParaRPr lang="fr-FR" sz="1500" dirty="0">
              <a:solidFill>
                <a:schemeClr val="tx1"/>
              </a:solidFill>
            </a:endParaRPr>
          </a:p>
          <a:p>
            <a:r>
              <a:rPr lang="fr-FR" sz="1500" b="1" dirty="0">
                <a:solidFill>
                  <a:srgbClr val="4472C4"/>
                </a:solidFill>
              </a:rPr>
              <a:t>Commentaires : </a:t>
            </a:r>
          </a:p>
          <a:p>
            <a:r>
              <a:rPr lang="fr-FR" sz="1500" b="1" dirty="0">
                <a:solidFill>
                  <a:schemeClr val="tx1"/>
                </a:solidFill>
              </a:rPr>
              <a:t>*</a:t>
            </a:r>
          </a:p>
          <a:p>
            <a:endParaRPr lang="fr-FR" sz="1500" b="1" dirty="0">
              <a:solidFill>
                <a:schemeClr val="tx1"/>
              </a:solidFill>
            </a:endParaRPr>
          </a:p>
          <a:p>
            <a:endParaRPr lang="fr-FR" sz="1500" b="1" dirty="0">
              <a:solidFill>
                <a:schemeClr val="tx1"/>
              </a:solidFill>
            </a:endParaRPr>
          </a:p>
          <a:p>
            <a:endParaRPr lang="fr-FR" sz="1500" b="1" dirty="0">
              <a:solidFill>
                <a:schemeClr val="tx1"/>
              </a:solidFill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9137027" y="2576229"/>
            <a:ext cx="2607079" cy="33239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500" b="1" dirty="0">
                <a:solidFill>
                  <a:srgbClr val="4472C4"/>
                </a:solidFill>
              </a:rPr>
              <a:t>Volume d’affaires :</a:t>
            </a:r>
          </a:p>
          <a:p>
            <a:r>
              <a:rPr lang="fr-FR" sz="1500" dirty="0">
                <a:solidFill>
                  <a:schemeClr val="tx1"/>
                </a:solidFill>
              </a:rPr>
              <a:t>*</a:t>
            </a:r>
          </a:p>
          <a:p>
            <a:endParaRPr lang="fr-FR" sz="1500" dirty="0">
              <a:solidFill>
                <a:schemeClr val="tx1"/>
              </a:solidFill>
            </a:endParaRPr>
          </a:p>
          <a:p>
            <a:r>
              <a:rPr lang="fr-FR" sz="1500" b="1" dirty="0">
                <a:solidFill>
                  <a:srgbClr val="4472C4"/>
                </a:solidFill>
              </a:rPr>
              <a:t>Nombre de B.I. : </a:t>
            </a:r>
          </a:p>
          <a:p>
            <a:r>
              <a:rPr lang="fr-FR" sz="1500" dirty="0">
                <a:solidFill>
                  <a:schemeClr val="tx1"/>
                </a:solidFill>
              </a:rPr>
              <a:t>*</a:t>
            </a:r>
          </a:p>
          <a:p>
            <a:endParaRPr lang="fr-FR" sz="1500" b="1" dirty="0">
              <a:solidFill>
                <a:srgbClr val="4472C4"/>
              </a:solidFill>
            </a:endParaRPr>
          </a:p>
          <a:p>
            <a:r>
              <a:rPr lang="fr-FR" sz="1500" b="1" dirty="0">
                <a:solidFill>
                  <a:srgbClr val="4472C4"/>
                </a:solidFill>
              </a:rPr>
              <a:t>Nombre de pax : </a:t>
            </a:r>
          </a:p>
          <a:p>
            <a:r>
              <a:rPr lang="fr-FR" sz="1500" dirty="0">
                <a:solidFill>
                  <a:schemeClr val="tx1"/>
                </a:solidFill>
              </a:rPr>
              <a:t>*</a:t>
            </a:r>
          </a:p>
          <a:p>
            <a:endParaRPr lang="fr-FR" sz="1500" dirty="0">
              <a:solidFill>
                <a:schemeClr val="tx1"/>
              </a:solidFill>
            </a:endParaRPr>
          </a:p>
          <a:p>
            <a:r>
              <a:rPr lang="fr-FR" sz="1500" b="1" dirty="0">
                <a:solidFill>
                  <a:srgbClr val="4472C4"/>
                </a:solidFill>
              </a:rPr>
              <a:t>Commentaires : </a:t>
            </a:r>
          </a:p>
          <a:p>
            <a:r>
              <a:rPr lang="fr-FR" sz="1500" dirty="0">
                <a:solidFill>
                  <a:schemeClr val="tx1"/>
                </a:solidFill>
              </a:rPr>
              <a:t>*</a:t>
            </a:r>
          </a:p>
          <a:p>
            <a:endParaRPr lang="fr-FR" sz="1500" dirty="0">
              <a:solidFill>
                <a:schemeClr val="tx1"/>
              </a:solidFill>
            </a:endParaRPr>
          </a:p>
          <a:p>
            <a:endParaRPr lang="fr-FR" sz="1500" dirty="0">
              <a:solidFill>
                <a:schemeClr val="tx1"/>
              </a:solidFill>
            </a:endParaRPr>
          </a:p>
          <a:p>
            <a:endParaRPr lang="fr-FR" sz="1500" dirty="0">
              <a:solidFill>
                <a:schemeClr val="tx1"/>
              </a:solidFill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72601"/>
            <a:ext cx="12192000" cy="499372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2" y="6384854"/>
            <a:ext cx="12192000" cy="49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565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>
            <a:extLst>
              <a:ext uri="{FF2B5EF4-FFF2-40B4-BE49-F238E27FC236}">
                <a16:creationId xmlns:a16="http://schemas.microsoft.com/office/drawing/2014/main" id="{3595CB43-B7AA-2C4C-B4B3-73C20BF6EA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43" b="38091"/>
          <a:stretch/>
        </p:blipFill>
        <p:spPr>
          <a:xfrm>
            <a:off x="0" y="-1"/>
            <a:ext cx="12203212" cy="1170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DDCAC86-769A-554F-9574-20BD882EFA7B}"/>
              </a:ext>
            </a:extLst>
          </p:cNvPr>
          <p:cNvSpPr/>
          <p:nvPr/>
        </p:nvSpPr>
        <p:spPr>
          <a:xfrm>
            <a:off x="0" y="6415521"/>
            <a:ext cx="12192000" cy="448034"/>
          </a:xfrm>
          <a:prstGeom prst="rect">
            <a:avLst/>
          </a:prstGeom>
          <a:solidFill>
            <a:srgbClr val="ED7713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760BEDBB-C1A5-444C-95D3-C63104B21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8029" y="6418965"/>
            <a:ext cx="851899" cy="47913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77B969E-AB12-934F-8013-DBC7070801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966" b="13998"/>
          <a:stretch/>
        </p:blipFill>
        <p:spPr>
          <a:xfrm>
            <a:off x="3183810" y="6440361"/>
            <a:ext cx="867437" cy="423194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2D0C77F8-ADE1-904E-9C77-4D49E1801F9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080" r="14182"/>
          <a:stretch/>
        </p:blipFill>
        <p:spPr>
          <a:xfrm>
            <a:off x="6692157" y="6491136"/>
            <a:ext cx="1036186" cy="299462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E2C2A351-644B-A34F-A3D0-25EEA89782C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3663"/>
          <a:stretch/>
        </p:blipFill>
        <p:spPr>
          <a:xfrm>
            <a:off x="8329935" y="6433679"/>
            <a:ext cx="1852034" cy="405035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5CBB625D-B717-D84F-A92F-72F5486566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1967" y="6514543"/>
            <a:ext cx="1074493" cy="276055"/>
          </a:xfrm>
          <a:prstGeom prst="rect">
            <a:avLst/>
          </a:prstGeom>
        </p:spPr>
      </p:pic>
      <p:sp>
        <p:nvSpPr>
          <p:cNvPr id="2" name="Espace réservé du contenu 1"/>
          <p:cNvSpPr>
            <a:spLocks noGrp="1"/>
          </p:cNvSpPr>
          <p:nvPr>
            <p:ph sz="half" idx="2"/>
          </p:nvPr>
        </p:nvSpPr>
        <p:spPr>
          <a:xfrm>
            <a:off x="694860" y="1269021"/>
            <a:ext cx="5181600" cy="499564"/>
          </a:xfrm>
        </p:spPr>
        <p:txBody>
          <a:bodyPr/>
          <a:lstStyle/>
          <a:p>
            <a:pPr marL="0" indent="0">
              <a:buNone/>
            </a:pPr>
            <a:r>
              <a:rPr lang="fr-FR" dirty="0">
                <a:solidFill>
                  <a:srgbClr val="ED7713"/>
                </a:solidFill>
              </a:rPr>
              <a:t>3. Résultats comptables</a:t>
            </a:r>
          </a:p>
          <a:p>
            <a:pPr marL="0" indent="0">
              <a:buNone/>
            </a:pP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041683"/>
              </p:ext>
            </p:extLst>
          </p:nvPr>
        </p:nvGraphicFramePr>
        <p:xfrm>
          <a:off x="466179" y="1985019"/>
          <a:ext cx="11229432" cy="1097280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41838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24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43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635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MOIS ECHU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N-1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6352">
                <a:tc>
                  <a:txBody>
                    <a:bodyPr/>
                    <a:lstStyle/>
                    <a:p>
                      <a:r>
                        <a:rPr lang="fr-FR" dirty="0"/>
                        <a:t>Volume d’affaires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6352">
                <a:tc>
                  <a:txBody>
                    <a:bodyPr/>
                    <a:lstStyle/>
                    <a:p>
                      <a:r>
                        <a:rPr lang="fr-FR" dirty="0"/>
                        <a:t>Marge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5495625"/>
              </p:ext>
            </p:extLst>
          </p:nvPr>
        </p:nvGraphicFramePr>
        <p:xfrm>
          <a:off x="466177" y="3352806"/>
          <a:ext cx="11216943" cy="1161282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4184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799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976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CUMUL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N-1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468">
                <a:tc>
                  <a:txBody>
                    <a:bodyPr/>
                    <a:lstStyle/>
                    <a:p>
                      <a:r>
                        <a:rPr lang="fr-FR" dirty="0"/>
                        <a:t>Volume</a:t>
                      </a:r>
                      <a:r>
                        <a:rPr lang="fr-FR" baseline="0" dirty="0"/>
                        <a:t> d’affaires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468">
                <a:tc>
                  <a:txBody>
                    <a:bodyPr/>
                    <a:lstStyle/>
                    <a:p>
                      <a:r>
                        <a:rPr lang="fr-FR" dirty="0"/>
                        <a:t>Marge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40925"/>
              </p:ext>
            </p:extLst>
          </p:nvPr>
        </p:nvGraphicFramePr>
        <p:xfrm>
          <a:off x="466177" y="5069400"/>
          <a:ext cx="5410282" cy="687472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27051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51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1712">
                <a:tc>
                  <a:txBody>
                    <a:bodyPr/>
                    <a:lstStyle/>
                    <a:p>
                      <a:r>
                        <a:rPr lang="fr-FR" dirty="0"/>
                        <a:t>Montant</a:t>
                      </a:r>
                      <a:r>
                        <a:rPr lang="fr-FR" baseline="0" dirty="0"/>
                        <a:t> de frais facturés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Montant</a:t>
                      </a:r>
                      <a:r>
                        <a:rPr lang="fr-FR" baseline="0" dirty="0"/>
                        <a:t> des remises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712"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9339936"/>
              </p:ext>
            </p:extLst>
          </p:nvPr>
        </p:nvGraphicFramePr>
        <p:xfrm>
          <a:off x="6272838" y="5081064"/>
          <a:ext cx="5410282" cy="675808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27051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51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1008">
                <a:tc>
                  <a:txBody>
                    <a:bodyPr/>
                    <a:lstStyle/>
                    <a:p>
                      <a:r>
                        <a:rPr lang="fr-FR" dirty="0"/>
                        <a:t>ADM </a:t>
                      </a:r>
                      <a:r>
                        <a:rPr lang="fr-FR" sz="1400" dirty="0"/>
                        <a:t>(Compagnie/montant)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ACM</a:t>
                      </a:r>
                      <a:r>
                        <a:rPr lang="fr-FR" sz="1400" dirty="0"/>
                        <a:t>(Compagnie/montant)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822"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" name="Imag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352" y="6395219"/>
            <a:ext cx="12192000" cy="49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825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>
            <a:extLst>
              <a:ext uri="{FF2B5EF4-FFF2-40B4-BE49-F238E27FC236}">
                <a16:creationId xmlns:a16="http://schemas.microsoft.com/office/drawing/2014/main" id="{3595CB43-B7AA-2C4C-B4B3-73C20BF6EA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43" b="38091"/>
          <a:stretch/>
        </p:blipFill>
        <p:spPr>
          <a:xfrm>
            <a:off x="0" y="-1"/>
            <a:ext cx="12203212" cy="1170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DDCAC86-769A-554F-9574-20BD882EFA7B}"/>
              </a:ext>
            </a:extLst>
          </p:cNvPr>
          <p:cNvSpPr/>
          <p:nvPr/>
        </p:nvSpPr>
        <p:spPr>
          <a:xfrm>
            <a:off x="0" y="6415521"/>
            <a:ext cx="12192000" cy="448034"/>
          </a:xfrm>
          <a:prstGeom prst="rect">
            <a:avLst/>
          </a:prstGeom>
          <a:solidFill>
            <a:srgbClr val="ED7713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760BEDBB-C1A5-444C-95D3-C63104B21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8029" y="6418965"/>
            <a:ext cx="851899" cy="47913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77B969E-AB12-934F-8013-DBC7070801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966" b="13998"/>
          <a:stretch/>
        </p:blipFill>
        <p:spPr>
          <a:xfrm>
            <a:off x="3183810" y="6440361"/>
            <a:ext cx="867437" cy="423194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2D0C77F8-ADE1-904E-9C77-4D49E1801F9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080" r="14182"/>
          <a:stretch/>
        </p:blipFill>
        <p:spPr>
          <a:xfrm>
            <a:off x="6692157" y="6491136"/>
            <a:ext cx="1036186" cy="299462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E2C2A351-644B-A34F-A3D0-25EEA89782C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3663"/>
          <a:stretch/>
        </p:blipFill>
        <p:spPr>
          <a:xfrm>
            <a:off x="8329935" y="6433679"/>
            <a:ext cx="1852034" cy="405035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5CBB625D-B717-D84F-A92F-72F5486566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1967" y="6514543"/>
            <a:ext cx="1074493" cy="276055"/>
          </a:xfrm>
          <a:prstGeom prst="rect">
            <a:avLst/>
          </a:prstGeom>
        </p:spPr>
      </p:pic>
      <p:sp>
        <p:nvSpPr>
          <p:cNvPr id="2" name="Espace réservé du contenu 1"/>
          <p:cNvSpPr>
            <a:spLocks noGrp="1"/>
          </p:cNvSpPr>
          <p:nvPr>
            <p:ph sz="half" idx="2"/>
          </p:nvPr>
        </p:nvSpPr>
        <p:spPr>
          <a:xfrm>
            <a:off x="694860" y="1269021"/>
            <a:ext cx="5181600" cy="4995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>
                <a:solidFill>
                  <a:srgbClr val="ED7713"/>
                </a:solidFill>
              </a:rPr>
              <a:t>3. Résultats comptables</a:t>
            </a:r>
          </a:p>
          <a:p>
            <a:pPr marL="0" indent="0">
              <a:buNone/>
            </a:pPr>
            <a:endParaRPr lang="fr-FR" dirty="0"/>
          </a:p>
        </p:txBody>
      </p:sp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931023"/>
              </p:ext>
            </p:extLst>
          </p:nvPr>
        </p:nvGraphicFramePr>
        <p:xfrm>
          <a:off x="466177" y="1793425"/>
          <a:ext cx="11107514" cy="365760"/>
        </p:xfrm>
        <a:graphic>
          <a:graphicData uri="http://schemas.openxmlformats.org/drawingml/2006/table">
            <a:tbl>
              <a:tblPr firstCol="1">
                <a:tableStyleId>{5C22544A-7EE6-4342-B048-85BDC9FD1C3A}</a:tableStyleId>
              </a:tblPr>
              <a:tblGrid>
                <a:gridCol w="111075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fr-FR" dirty="0"/>
                        <a:t>Balance clients – </a:t>
                      </a:r>
                      <a:r>
                        <a:rPr lang="fr-FR" i="1" dirty="0">
                          <a:solidFill>
                            <a:srgbClr val="FFFF00"/>
                          </a:solidFill>
                        </a:rPr>
                        <a:t>Ne faire</a:t>
                      </a:r>
                      <a:r>
                        <a:rPr lang="fr-FR" i="1" baseline="0" dirty="0">
                          <a:solidFill>
                            <a:srgbClr val="FFFF00"/>
                          </a:solidFill>
                        </a:rPr>
                        <a:t> figurer dans ce tableau que les dossiers non soldés hors échéances</a:t>
                      </a:r>
                      <a:endParaRPr lang="fr-FR" i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8459263"/>
              </p:ext>
            </p:extLst>
          </p:nvPr>
        </p:nvGraphicFramePr>
        <p:xfrm>
          <a:off x="466176" y="2265658"/>
          <a:ext cx="11107515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33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935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2246">
                <a:tc>
                  <a:txBody>
                    <a:bodyPr/>
                    <a:lstStyle/>
                    <a:p>
                      <a:r>
                        <a:rPr lang="fr-FR" dirty="0"/>
                        <a:t>Dossier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Montant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Commentaire/justification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246"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2246"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2246"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2246"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2246"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2246"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2246"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2246"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2246"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2246"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2246"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2246"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pic>
        <p:nvPicPr>
          <p:cNvPr id="7" name="Imag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" y="6395492"/>
            <a:ext cx="12192000" cy="49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183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>
            <a:extLst>
              <a:ext uri="{FF2B5EF4-FFF2-40B4-BE49-F238E27FC236}">
                <a16:creationId xmlns:a16="http://schemas.microsoft.com/office/drawing/2014/main" id="{3595CB43-B7AA-2C4C-B4B3-73C20BF6EA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43" b="38091"/>
          <a:stretch/>
        </p:blipFill>
        <p:spPr>
          <a:xfrm>
            <a:off x="0" y="-1"/>
            <a:ext cx="12203212" cy="1170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DDCAC86-769A-554F-9574-20BD882EFA7B}"/>
              </a:ext>
            </a:extLst>
          </p:cNvPr>
          <p:cNvSpPr/>
          <p:nvPr/>
        </p:nvSpPr>
        <p:spPr>
          <a:xfrm>
            <a:off x="0" y="6415521"/>
            <a:ext cx="12192000" cy="448034"/>
          </a:xfrm>
          <a:prstGeom prst="rect">
            <a:avLst/>
          </a:prstGeom>
          <a:solidFill>
            <a:srgbClr val="ED7713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760BEDBB-C1A5-444C-95D3-C63104B21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8029" y="6418965"/>
            <a:ext cx="851899" cy="47913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77B969E-AB12-934F-8013-DBC7070801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966" b="13998"/>
          <a:stretch/>
        </p:blipFill>
        <p:spPr>
          <a:xfrm>
            <a:off x="3183810" y="6440361"/>
            <a:ext cx="867437" cy="423194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2D0C77F8-ADE1-904E-9C77-4D49E1801F9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080" r="14182"/>
          <a:stretch/>
        </p:blipFill>
        <p:spPr>
          <a:xfrm>
            <a:off x="6692157" y="6491136"/>
            <a:ext cx="1036186" cy="299462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E2C2A351-644B-A34F-A3D0-25EEA89782C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3663"/>
          <a:stretch/>
        </p:blipFill>
        <p:spPr>
          <a:xfrm>
            <a:off x="8329935" y="6433679"/>
            <a:ext cx="1852034" cy="405035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5CBB625D-B717-D84F-A92F-72F5486566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1967" y="6514543"/>
            <a:ext cx="1074493" cy="276055"/>
          </a:xfrm>
          <a:prstGeom prst="rect">
            <a:avLst/>
          </a:prstGeom>
        </p:spPr>
      </p:pic>
      <p:sp>
        <p:nvSpPr>
          <p:cNvPr id="2" name="Espace réservé du contenu 1"/>
          <p:cNvSpPr>
            <a:spLocks noGrp="1"/>
          </p:cNvSpPr>
          <p:nvPr>
            <p:ph sz="half" idx="2"/>
          </p:nvPr>
        </p:nvSpPr>
        <p:spPr>
          <a:xfrm>
            <a:off x="694860" y="1269021"/>
            <a:ext cx="5181600" cy="499564"/>
          </a:xfrm>
        </p:spPr>
        <p:txBody>
          <a:bodyPr/>
          <a:lstStyle/>
          <a:p>
            <a:pPr marL="0" indent="0">
              <a:buNone/>
            </a:pPr>
            <a:r>
              <a:rPr lang="fr-FR" dirty="0">
                <a:solidFill>
                  <a:srgbClr val="ED7713"/>
                </a:solidFill>
              </a:rPr>
              <a:t>4. Procédures et outils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248410" y="2481874"/>
            <a:ext cx="2607079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4472C4"/>
                </a:solidFill>
              </a:rPr>
              <a:t>MB3M</a:t>
            </a:r>
            <a:br>
              <a:rPr lang="fr-FR" sz="1600" b="1" dirty="0">
                <a:solidFill>
                  <a:srgbClr val="4472C4"/>
                </a:solidFill>
              </a:rPr>
            </a:br>
            <a:r>
              <a:rPr lang="fr-FR" sz="1200" dirty="0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694860" y="1947812"/>
            <a:ext cx="72877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/>
              <a:t>Vous pouvez noter ici commentaires, remarques concernant nos outils et procédures 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3146274" y="2481874"/>
            <a:ext cx="2581600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4472C4"/>
                </a:solidFill>
              </a:rPr>
              <a:t>Services informatiques</a:t>
            </a:r>
            <a:br>
              <a:rPr lang="fr-FR" sz="1600" b="1" dirty="0">
                <a:solidFill>
                  <a:srgbClr val="4472C4"/>
                </a:solidFill>
              </a:rPr>
            </a:br>
            <a:r>
              <a:rPr lang="fr-FR" sz="1200" dirty="0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31" name="ZoneTexte 30"/>
          <p:cNvSpPr txBox="1"/>
          <p:nvPr/>
        </p:nvSpPr>
        <p:spPr>
          <a:xfrm>
            <a:off x="6032967" y="2475977"/>
            <a:ext cx="2811955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4472C4"/>
                </a:solidFill>
              </a:rPr>
              <a:t>SIRH (</a:t>
            </a:r>
            <a:r>
              <a:rPr lang="fr-FR" sz="1600" b="1" dirty="0" err="1">
                <a:solidFill>
                  <a:srgbClr val="4472C4"/>
                </a:solidFill>
              </a:rPr>
              <a:t>Eurécia</a:t>
            </a:r>
            <a:r>
              <a:rPr lang="fr-FR" sz="1600" b="1" dirty="0">
                <a:solidFill>
                  <a:srgbClr val="4472C4"/>
                </a:solidFill>
              </a:rPr>
              <a:t>)</a:t>
            </a:r>
            <a:br>
              <a:rPr lang="fr-FR" sz="1600" b="1" dirty="0">
                <a:solidFill>
                  <a:srgbClr val="4472C4"/>
                </a:solidFill>
              </a:rPr>
            </a:br>
            <a:r>
              <a:rPr lang="fr-FR" sz="1200" dirty="0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32" name="ZoneTexte 31"/>
          <p:cNvSpPr txBox="1"/>
          <p:nvPr/>
        </p:nvSpPr>
        <p:spPr>
          <a:xfrm>
            <a:off x="9112480" y="2475977"/>
            <a:ext cx="2811955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4472C4"/>
                </a:solidFill>
              </a:rPr>
              <a:t>Autres</a:t>
            </a:r>
            <a:br>
              <a:rPr lang="fr-FR" sz="1600" b="1" dirty="0">
                <a:solidFill>
                  <a:srgbClr val="4472C4"/>
                </a:solidFill>
              </a:rPr>
            </a:br>
            <a:r>
              <a:rPr lang="fr-FR" sz="1200" dirty="0">
                <a:solidFill>
                  <a:schemeClr val="tx1"/>
                </a:solidFill>
              </a:rPr>
              <a:t>*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89377"/>
            <a:ext cx="12192000" cy="49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495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>
            <a:extLst>
              <a:ext uri="{FF2B5EF4-FFF2-40B4-BE49-F238E27FC236}">
                <a16:creationId xmlns:a16="http://schemas.microsoft.com/office/drawing/2014/main" id="{3595CB43-B7AA-2C4C-B4B3-73C20BF6EA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43" b="38091"/>
          <a:stretch/>
        </p:blipFill>
        <p:spPr>
          <a:xfrm>
            <a:off x="0" y="-1"/>
            <a:ext cx="12203212" cy="1170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DDCAC86-769A-554F-9574-20BD882EFA7B}"/>
              </a:ext>
            </a:extLst>
          </p:cNvPr>
          <p:cNvSpPr/>
          <p:nvPr/>
        </p:nvSpPr>
        <p:spPr>
          <a:xfrm>
            <a:off x="0" y="6415521"/>
            <a:ext cx="12192000" cy="448034"/>
          </a:xfrm>
          <a:prstGeom prst="rect">
            <a:avLst/>
          </a:prstGeom>
          <a:solidFill>
            <a:srgbClr val="ED7713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760BEDBB-C1A5-444C-95D3-C63104B21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8029" y="6418965"/>
            <a:ext cx="851899" cy="47913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77B969E-AB12-934F-8013-DBC7070801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966" b="13998"/>
          <a:stretch/>
        </p:blipFill>
        <p:spPr>
          <a:xfrm>
            <a:off x="3183810" y="6440361"/>
            <a:ext cx="867437" cy="423194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2D0C77F8-ADE1-904E-9C77-4D49E1801F9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080" r="14182"/>
          <a:stretch/>
        </p:blipFill>
        <p:spPr>
          <a:xfrm>
            <a:off x="6692157" y="6491136"/>
            <a:ext cx="1036186" cy="299462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E2C2A351-644B-A34F-A3D0-25EEA89782C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3663"/>
          <a:stretch/>
        </p:blipFill>
        <p:spPr>
          <a:xfrm>
            <a:off x="8329935" y="6433679"/>
            <a:ext cx="1852034" cy="405035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5CBB625D-B717-D84F-A92F-72F5486566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1967" y="6514543"/>
            <a:ext cx="1074493" cy="276055"/>
          </a:xfrm>
          <a:prstGeom prst="rect">
            <a:avLst/>
          </a:prstGeom>
        </p:spPr>
      </p:pic>
      <p:sp>
        <p:nvSpPr>
          <p:cNvPr id="2" name="Espace réservé du contenu 1"/>
          <p:cNvSpPr>
            <a:spLocks noGrp="1"/>
          </p:cNvSpPr>
          <p:nvPr>
            <p:ph sz="half" idx="2"/>
          </p:nvPr>
        </p:nvSpPr>
        <p:spPr>
          <a:xfrm>
            <a:off x="694860" y="1269021"/>
            <a:ext cx="5181600" cy="499564"/>
          </a:xfrm>
        </p:spPr>
        <p:txBody>
          <a:bodyPr/>
          <a:lstStyle/>
          <a:p>
            <a:pPr marL="0" indent="0">
              <a:buNone/>
            </a:pPr>
            <a:r>
              <a:rPr lang="fr-FR" dirty="0">
                <a:solidFill>
                  <a:srgbClr val="ED7713"/>
                </a:solidFill>
              </a:rPr>
              <a:t>5. Vie de l’équipe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248410" y="2481874"/>
            <a:ext cx="2607079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4472C4"/>
                </a:solidFill>
              </a:rPr>
              <a:t>Réunions internes à l’agence</a:t>
            </a:r>
          </a:p>
          <a:p>
            <a:r>
              <a:rPr lang="fr-FR" sz="1400" dirty="0">
                <a:solidFill>
                  <a:srgbClr val="4472C4"/>
                </a:solidFill>
              </a:rPr>
              <a:t>(Objet et synthèse)</a:t>
            </a:r>
            <a:br>
              <a:rPr lang="fr-FR" sz="1400" dirty="0">
                <a:solidFill>
                  <a:srgbClr val="4472C4"/>
                </a:solidFill>
              </a:rPr>
            </a:br>
            <a:r>
              <a:rPr lang="fr-FR" sz="1200" dirty="0">
                <a:solidFill>
                  <a:schemeClr val="tx1"/>
                </a:solidFill>
              </a:rPr>
              <a:t>*</a:t>
            </a:r>
          </a:p>
          <a:p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694860" y="1947812"/>
            <a:ext cx="75641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/>
              <a:t>Vous noterez ici les informations relatives à la vie de l’équipe  et aux RH au cours du mois 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3146274" y="2481874"/>
            <a:ext cx="2581600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4472C4"/>
                </a:solidFill>
              </a:rPr>
              <a:t>Evénements RH</a:t>
            </a:r>
            <a:br>
              <a:rPr lang="fr-FR" sz="1600" b="1" dirty="0">
                <a:solidFill>
                  <a:srgbClr val="4472C4"/>
                </a:solidFill>
              </a:rPr>
            </a:br>
            <a:r>
              <a:rPr lang="fr-FR" sz="1400" dirty="0">
                <a:solidFill>
                  <a:srgbClr val="4472C4"/>
                </a:solidFill>
              </a:rPr>
              <a:t>(Congés exceptionnels, stagiaires,…)</a:t>
            </a:r>
            <a:br>
              <a:rPr lang="fr-FR" sz="1400" dirty="0">
                <a:solidFill>
                  <a:srgbClr val="4472C4"/>
                </a:solidFill>
              </a:rPr>
            </a:br>
            <a:r>
              <a:rPr lang="fr-FR" sz="1200" dirty="0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31" name="ZoneTexte 30"/>
          <p:cNvSpPr txBox="1"/>
          <p:nvPr/>
        </p:nvSpPr>
        <p:spPr>
          <a:xfrm>
            <a:off x="6032967" y="2475977"/>
            <a:ext cx="2811955" cy="98488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4472C4"/>
                </a:solidFill>
              </a:rPr>
              <a:t>Formations réalisées</a:t>
            </a:r>
          </a:p>
          <a:p>
            <a:r>
              <a:rPr lang="fr-FR" sz="1400" dirty="0">
                <a:solidFill>
                  <a:srgbClr val="4472C4"/>
                </a:solidFill>
              </a:rPr>
              <a:t>(Type de formation, qui, quand, retours…)</a:t>
            </a:r>
            <a:br>
              <a:rPr lang="fr-FR" sz="1400" dirty="0">
                <a:solidFill>
                  <a:srgbClr val="4472C4"/>
                </a:solidFill>
              </a:rPr>
            </a:br>
            <a:r>
              <a:rPr lang="fr-FR" sz="1200" dirty="0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32" name="ZoneTexte 31"/>
          <p:cNvSpPr txBox="1"/>
          <p:nvPr/>
        </p:nvSpPr>
        <p:spPr>
          <a:xfrm>
            <a:off x="9112480" y="2475977"/>
            <a:ext cx="2811955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4472C4"/>
                </a:solidFill>
              </a:rPr>
              <a:t>Formations à prévoir</a:t>
            </a:r>
            <a:br>
              <a:rPr lang="fr-FR" sz="1600" b="1" dirty="0">
                <a:solidFill>
                  <a:srgbClr val="4472C4"/>
                </a:solidFill>
              </a:rPr>
            </a:br>
            <a:r>
              <a:rPr lang="fr-FR" sz="1400" dirty="0">
                <a:solidFill>
                  <a:srgbClr val="4472C4"/>
                </a:solidFill>
              </a:rPr>
              <a:t>(Qui et quand ?)</a:t>
            </a:r>
            <a:br>
              <a:rPr lang="fr-FR" sz="1400" dirty="0">
                <a:solidFill>
                  <a:srgbClr val="4472C4"/>
                </a:solidFill>
              </a:rPr>
            </a:br>
            <a:r>
              <a:rPr lang="fr-FR" sz="1200" dirty="0">
                <a:solidFill>
                  <a:schemeClr val="tx1"/>
                </a:solidFill>
              </a:rPr>
              <a:t>*</a:t>
            </a:r>
          </a:p>
          <a:p>
            <a:endParaRPr lang="fr-FR" sz="1200" dirty="0">
              <a:solidFill>
                <a:schemeClr val="tx1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95" y="6410269"/>
            <a:ext cx="12192000" cy="49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539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>
            <a:extLst>
              <a:ext uri="{FF2B5EF4-FFF2-40B4-BE49-F238E27FC236}">
                <a16:creationId xmlns:a16="http://schemas.microsoft.com/office/drawing/2014/main" id="{3595CB43-B7AA-2C4C-B4B3-73C20BF6EA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43" b="38091"/>
          <a:stretch/>
        </p:blipFill>
        <p:spPr>
          <a:xfrm>
            <a:off x="0" y="-1"/>
            <a:ext cx="12203212" cy="1170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DDCAC86-769A-554F-9574-20BD882EFA7B}"/>
              </a:ext>
            </a:extLst>
          </p:cNvPr>
          <p:cNvSpPr/>
          <p:nvPr/>
        </p:nvSpPr>
        <p:spPr>
          <a:xfrm>
            <a:off x="0" y="6415521"/>
            <a:ext cx="12192000" cy="448034"/>
          </a:xfrm>
          <a:prstGeom prst="rect">
            <a:avLst/>
          </a:prstGeom>
          <a:solidFill>
            <a:srgbClr val="ED7713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760BEDBB-C1A5-444C-95D3-C63104B21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8029" y="6418965"/>
            <a:ext cx="851899" cy="47913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77B969E-AB12-934F-8013-DBC7070801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966" b="13998"/>
          <a:stretch/>
        </p:blipFill>
        <p:spPr>
          <a:xfrm>
            <a:off x="3183810" y="6440361"/>
            <a:ext cx="867437" cy="423194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2D0C77F8-ADE1-904E-9C77-4D49E1801F9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080" r="14182"/>
          <a:stretch/>
        </p:blipFill>
        <p:spPr>
          <a:xfrm>
            <a:off x="6692157" y="6491136"/>
            <a:ext cx="1036186" cy="299462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E2C2A351-644B-A34F-A3D0-25EEA89782C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3663"/>
          <a:stretch/>
        </p:blipFill>
        <p:spPr>
          <a:xfrm>
            <a:off x="8329935" y="6433679"/>
            <a:ext cx="1852034" cy="405035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5CBB625D-B717-D84F-A92F-72F5486566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1967" y="6514543"/>
            <a:ext cx="1074493" cy="276055"/>
          </a:xfrm>
          <a:prstGeom prst="rect">
            <a:avLst/>
          </a:prstGeom>
        </p:spPr>
      </p:pic>
      <p:sp>
        <p:nvSpPr>
          <p:cNvPr id="2" name="Espace réservé du contenu 1"/>
          <p:cNvSpPr>
            <a:spLocks noGrp="1"/>
          </p:cNvSpPr>
          <p:nvPr>
            <p:ph sz="half" idx="2"/>
          </p:nvPr>
        </p:nvSpPr>
        <p:spPr>
          <a:xfrm>
            <a:off x="694860" y="1269021"/>
            <a:ext cx="5181600" cy="499564"/>
          </a:xfrm>
        </p:spPr>
        <p:txBody>
          <a:bodyPr/>
          <a:lstStyle/>
          <a:p>
            <a:pPr marL="0" indent="0">
              <a:buNone/>
            </a:pPr>
            <a:r>
              <a:rPr lang="fr-FR" dirty="0">
                <a:solidFill>
                  <a:srgbClr val="ED7713"/>
                </a:solidFill>
              </a:rPr>
              <a:t>6. Fournisseurs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248410" y="2481874"/>
            <a:ext cx="2607079" cy="98488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4472C4"/>
                </a:solidFill>
              </a:rPr>
              <a:t>Visites commerciaux</a:t>
            </a:r>
          </a:p>
          <a:p>
            <a:r>
              <a:rPr lang="fr-FR" sz="1400" dirty="0">
                <a:solidFill>
                  <a:srgbClr val="4472C4"/>
                </a:solidFill>
              </a:rPr>
              <a:t>(Fournisseurs, nom, date ou période)</a:t>
            </a:r>
            <a:br>
              <a:rPr lang="fr-FR" sz="1400" dirty="0">
                <a:solidFill>
                  <a:srgbClr val="4472C4"/>
                </a:solidFill>
              </a:rPr>
            </a:br>
            <a:r>
              <a:rPr lang="fr-FR" sz="1200" dirty="0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694860" y="1947812"/>
            <a:ext cx="73354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/>
              <a:t>Relations avec les fournisseurs, visites commerciaux, nouveautés produits et services,,,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3146274" y="2481874"/>
            <a:ext cx="2581600" cy="98488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4472C4"/>
                </a:solidFill>
              </a:rPr>
              <a:t>Bilan des visites</a:t>
            </a:r>
            <a:br>
              <a:rPr lang="fr-FR" sz="1600" b="1" dirty="0">
                <a:solidFill>
                  <a:srgbClr val="4472C4"/>
                </a:solidFill>
              </a:rPr>
            </a:br>
            <a:r>
              <a:rPr lang="fr-FR" sz="1400" dirty="0">
                <a:solidFill>
                  <a:srgbClr val="4472C4"/>
                </a:solidFill>
              </a:rPr>
              <a:t>(Nouveaux produits ou services, informations notoires…)</a:t>
            </a:r>
            <a:br>
              <a:rPr lang="fr-FR" sz="1400" dirty="0">
                <a:solidFill>
                  <a:srgbClr val="4472C4"/>
                </a:solidFill>
              </a:rPr>
            </a:br>
            <a:r>
              <a:rPr lang="fr-FR" sz="1200" dirty="0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31" name="ZoneTexte 30"/>
          <p:cNvSpPr txBox="1"/>
          <p:nvPr/>
        </p:nvSpPr>
        <p:spPr>
          <a:xfrm>
            <a:off x="6032967" y="2475977"/>
            <a:ext cx="2811955" cy="98488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4472C4"/>
                </a:solidFill>
              </a:rPr>
              <a:t>Litiges en cours</a:t>
            </a:r>
          </a:p>
          <a:p>
            <a:r>
              <a:rPr lang="fr-FR" sz="1400" dirty="0">
                <a:solidFill>
                  <a:srgbClr val="4472C4"/>
                </a:solidFill>
              </a:rPr>
              <a:t>(Fournisseurs, client, objet, avancement…)</a:t>
            </a:r>
            <a:br>
              <a:rPr lang="fr-FR" sz="1400" dirty="0">
                <a:solidFill>
                  <a:srgbClr val="4472C4"/>
                </a:solidFill>
              </a:rPr>
            </a:br>
            <a:r>
              <a:rPr lang="fr-FR" sz="1200" dirty="0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32" name="ZoneTexte 31"/>
          <p:cNvSpPr txBox="1"/>
          <p:nvPr/>
        </p:nvSpPr>
        <p:spPr>
          <a:xfrm>
            <a:off x="9112480" y="2475977"/>
            <a:ext cx="2811955" cy="7386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4472C4"/>
                </a:solidFill>
              </a:rPr>
              <a:t>Autres</a:t>
            </a:r>
            <a:br>
              <a:rPr lang="fr-FR" sz="1600" b="1" dirty="0">
                <a:solidFill>
                  <a:srgbClr val="4472C4"/>
                </a:solidFill>
              </a:rPr>
            </a:br>
            <a:r>
              <a:rPr lang="fr-FR" sz="1400" dirty="0">
                <a:solidFill>
                  <a:srgbClr val="4472C4"/>
                </a:solidFill>
              </a:rPr>
              <a:t>(Remarques, questions…)</a:t>
            </a:r>
            <a:br>
              <a:rPr lang="fr-FR" sz="1400" dirty="0">
                <a:solidFill>
                  <a:srgbClr val="4472C4"/>
                </a:solidFill>
              </a:rPr>
            </a:br>
            <a:r>
              <a:rPr lang="fr-FR" sz="1200" dirty="0">
                <a:solidFill>
                  <a:schemeClr val="tx1"/>
                </a:solidFill>
              </a:rPr>
              <a:t>*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93768"/>
            <a:ext cx="12192000" cy="49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4375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>
            <a:extLst>
              <a:ext uri="{FF2B5EF4-FFF2-40B4-BE49-F238E27FC236}">
                <a16:creationId xmlns:a16="http://schemas.microsoft.com/office/drawing/2014/main" id="{3595CB43-B7AA-2C4C-B4B3-73C20BF6EA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43" b="38091"/>
          <a:stretch/>
        </p:blipFill>
        <p:spPr>
          <a:xfrm>
            <a:off x="0" y="-1"/>
            <a:ext cx="12203212" cy="1170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DDCAC86-769A-554F-9574-20BD882EFA7B}"/>
              </a:ext>
            </a:extLst>
          </p:cNvPr>
          <p:cNvSpPr/>
          <p:nvPr/>
        </p:nvSpPr>
        <p:spPr>
          <a:xfrm>
            <a:off x="0" y="6415521"/>
            <a:ext cx="12192000" cy="448034"/>
          </a:xfrm>
          <a:prstGeom prst="rect">
            <a:avLst/>
          </a:prstGeom>
          <a:solidFill>
            <a:srgbClr val="ED7713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760BEDBB-C1A5-444C-95D3-C63104B21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8029" y="6418965"/>
            <a:ext cx="851899" cy="47913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77B969E-AB12-934F-8013-DBC7070801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966" b="13998"/>
          <a:stretch/>
        </p:blipFill>
        <p:spPr>
          <a:xfrm>
            <a:off x="3183810" y="6440361"/>
            <a:ext cx="867437" cy="423194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2D0C77F8-ADE1-904E-9C77-4D49E1801F9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080" r="14182"/>
          <a:stretch/>
        </p:blipFill>
        <p:spPr>
          <a:xfrm>
            <a:off x="6692157" y="6491136"/>
            <a:ext cx="1036186" cy="299462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E2C2A351-644B-A34F-A3D0-25EEA89782C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3663"/>
          <a:stretch/>
        </p:blipFill>
        <p:spPr>
          <a:xfrm>
            <a:off x="8329935" y="6433679"/>
            <a:ext cx="1852034" cy="405035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5CBB625D-B717-D84F-A92F-72F5486566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1967" y="6514543"/>
            <a:ext cx="1074493" cy="276055"/>
          </a:xfrm>
          <a:prstGeom prst="rect">
            <a:avLst/>
          </a:prstGeom>
        </p:spPr>
      </p:pic>
      <p:sp>
        <p:nvSpPr>
          <p:cNvPr id="2" name="Espace réservé du contenu 1"/>
          <p:cNvSpPr>
            <a:spLocks noGrp="1"/>
          </p:cNvSpPr>
          <p:nvPr>
            <p:ph sz="half" idx="2"/>
          </p:nvPr>
        </p:nvSpPr>
        <p:spPr>
          <a:xfrm>
            <a:off x="694860" y="1269021"/>
            <a:ext cx="5181600" cy="499564"/>
          </a:xfrm>
        </p:spPr>
        <p:txBody>
          <a:bodyPr/>
          <a:lstStyle/>
          <a:p>
            <a:pPr marL="0" indent="0">
              <a:buNone/>
            </a:pPr>
            <a:r>
              <a:rPr lang="fr-FR" dirty="0">
                <a:solidFill>
                  <a:srgbClr val="ED7713"/>
                </a:solidFill>
              </a:rPr>
              <a:t>7. Actions commerciales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422581" y="2397600"/>
            <a:ext cx="3618194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4472C4"/>
                </a:solidFill>
              </a:rPr>
              <a:t>Actions clients</a:t>
            </a:r>
          </a:p>
          <a:p>
            <a:r>
              <a:rPr lang="fr-FR" sz="1400" dirty="0">
                <a:solidFill>
                  <a:srgbClr val="4472C4"/>
                </a:solidFill>
              </a:rPr>
              <a:t>(Date, type d’action, résultat et retours, commentaires ou remarques…)</a:t>
            </a:r>
            <a:br>
              <a:rPr lang="fr-FR" sz="1400" dirty="0">
                <a:solidFill>
                  <a:srgbClr val="4472C4"/>
                </a:solidFill>
              </a:rPr>
            </a:br>
            <a:r>
              <a:rPr lang="fr-FR" sz="1200" dirty="0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694860" y="1947812"/>
            <a:ext cx="72814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/>
              <a:t>Compte-rendu des actions commerciales et animations menées à l’agence sur le mois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4275908" y="2397599"/>
            <a:ext cx="3622765" cy="98488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4472C4"/>
                </a:solidFill>
              </a:rPr>
              <a:t>Actions prospects</a:t>
            </a:r>
            <a:br>
              <a:rPr lang="fr-FR" sz="1600" b="1" dirty="0">
                <a:solidFill>
                  <a:srgbClr val="4472C4"/>
                </a:solidFill>
              </a:rPr>
            </a:br>
            <a:r>
              <a:rPr lang="fr-FR" sz="1400" dirty="0">
                <a:solidFill>
                  <a:srgbClr val="4472C4"/>
                </a:solidFill>
              </a:rPr>
              <a:t>(Date, type d’action, résultat et retours, commentaires ou remarques…)</a:t>
            </a:r>
            <a:br>
              <a:rPr lang="fr-FR" sz="1400" dirty="0">
                <a:solidFill>
                  <a:srgbClr val="4472C4"/>
                </a:solidFill>
              </a:rPr>
            </a:br>
            <a:r>
              <a:rPr lang="fr-FR" sz="1200" dirty="0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31" name="ZoneTexte 30"/>
          <p:cNvSpPr txBox="1"/>
          <p:nvPr/>
        </p:nvSpPr>
        <p:spPr>
          <a:xfrm>
            <a:off x="8133806" y="2397600"/>
            <a:ext cx="3454140" cy="172354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4472C4"/>
                </a:solidFill>
              </a:rPr>
              <a:t>Avis Google</a:t>
            </a:r>
          </a:p>
          <a:p>
            <a:endParaRPr lang="fr-FR" sz="1600" b="1" dirty="0">
              <a:solidFill>
                <a:srgbClr val="4472C4"/>
              </a:solidFill>
            </a:endParaRPr>
          </a:p>
          <a:p>
            <a:r>
              <a:rPr lang="fr-FR" sz="1600" b="1" dirty="0">
                <a:solidFill>
                  <a:srgbClr val="4472C4"/>
                </a:solidFill>
              </a:rPr>
              <a:t>Nombre de nouveaux avis : *</a:t>
            </a:r>
          </a:p>
          <a:p>
            <a:endParaRPr lang="fr-FR" sz="1600" b="1" dirty="0">
              <a:solidFill>
                <a:srgbClr val="4472C4"/>
              </a:solidFill>
            </a:endParaRPr>
          </a:p>
          <a:p>
            <a:r>
              <a:rPr lang="fr-FR" sz="1600" b="1" dirty="0">
                <a:solidFill>
                  <a:srgbClr val="4472C4"/>
                </a:solidFill>
              </a:rPr>
              <a:t>Note moyenne :*</a:t>
            </a:r>
            <a:br>
              <a:rPr lang="fr-FR" sz="1600" b="1" dirty="0">
                <a:solidFill>
                  <a:srgbClr val="4472C4"/>
                </a:solidFill>
              </a:rPr>
            </a:br>
            <a:br>
              <a:rPr lang="fr-FR" sz="1400" dirty="0">
                <a:solidFill>
                  <a:srgbClr val="4472C4"/>
                </a:solidFill>
              </a:rPr>
            </a:br>
            <a:endParaRPr lang="fr-FR" sz="1200" dirty="0">
              <a:solidFill>
                <a:schemeClr val="tx1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10" y="6393737"/>
            <a:ext cx="12192000" cy="49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33985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B1C2DE36394F409373FF2B453C9CE4" ma:contentTypeVersion="13" ma:contentTypeDescription="Crée un document." ma:contentTypeScope="" ma:versionID="c957030b9ac1515c9577248cff37fb23">
  <xsd:schema xmlns:xsd="http://www.w3.org/2001/XMLSchema" xmlns:xs="http://www.w3.org/2001/XMLSchema" xmlns:p="http://schemas.microsoft.com/office/2006/metadata/properties" xmlns:ns2="22167c41-1f54-4f03-afe2-4f68d71196a1" xmlns:ns3="ec099aa1-dc71-44ef-9998-8eb70c9c2460" targetNamespace="http://schemas.microsoft.com/office/2006/metadata/properties" ma:root="true" ma:fieldsID="12913dfeeb7a04f1c8e57844586748f7" ns2:_="" ns3:_="">
    <xsd:import namespace="22167c41-1f54-4f03-afe2-4f68d71196a1"/>
    <xsd:import namespace="ec099aa1-dc71-44ef-9998-8eb70c9c246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167c41-1f54-4f03-afe2-4f68d71196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8df23b5b-969e-4782-bce2-3dfb154713a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099aa1-dc71-44ef-9998-8eb70c9c246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65cf810-f2be-4693-ba45-64a023275f88}" ma:internalName="TaxCatchAll" ma:showField="CatchAllData" ma:web="ec099aa1-dc71-44ef-9998-8eb70c9c246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2167c41-1f54-4f03-afe2-4f68d71196a1">
      <Terms xmlns="http://schemas.microsoft.com/office/infopath/2007/PartnerControls"/>
    </lcf76f155ced4ddcb4097134ff3c332f>
    <TaxCatchAll xmlns="ec099aa1-dc71-44ef-9998-8eb70c9c2460" xsi:nil="true"/>
  </documentManagement>
</p:properties>
</file>

<file path=customXml/itemProps1.xml><?xml version="1.0" encoding="utf-8"?>
<ds:datastoreItem xmlns:ds="http://schemas.openxmlformats.org/officeDocument/2006/customXml" ds:itemID="{66178D5E-3713-42F5-8637-2BD427DFE53E}"/>
</file>

<file path=customXml/itemProps2.xml><?xml version="1.0" encoding="utf-8"?>
<ds:datastoreItem xmlns:ds="http://schemas.openxmlformats.org/officeDocument/2006/customXml" ds:itemID="{6CD07D58-74B1-445B-9C7F-994053B3A15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C357D1D-4C09-4DA4-B128-E4225A071C07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03d8c9d4-fd04-4ca7-8792-e6b457674e97"/>
    <ds:schemaRef ds:uri="http://schemas.openxmlformats.org/package/2006/metadata/core-properties"/>
    <ds:schemaRef ds:uri="http://purl.org/dc/terms/"/>
    <ds:schemaRef ds:uri="79e241a4-e730-4df6-872e-76ab0176c364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1202</TotalTime>
  <Words>493</Words>
  <Application>Microsoft Office PowerPoint</Application>
  <PresentationFormat>Grand écran</PresentationFormat>
  <Paragraphs>189</Paragraphs>
  <Slides>11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Thème Office</vt:lpstr>
      <vt:lpstr>Rapport d’activité mensuel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Rapport Eductour</dc:title>
  <dc:creator>Microsoft Office User</dc:creator>
  <cp:lastModifiedBy>ravassard, yannick</cp:lastModifiedBy>
  <cp:revision>67</cp:revision>
  <dcterms:created xsi:type="dcterms:W3CDTF">2022-10-04T13:14:30Z</dcterms:created>
  <dcterms:modified xsi:type="dcterms:W3CDTF">2023-02-27T07:59:09Z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0x0101005FB1C2DE36394F409373FF2B453C9CE4</vt:lpwstr>
  </property>
  <property fmtid="{D5CDD505-2E9C-101B-9397-08002B2CF9AE}" pid="3" name="Order">
    <vt:r8>1842500</vt:r8>
  </property>
  <property fmtid="{D5CDD505-2E9C-101B-9397-08002B2CF9AE}" pid="4" name="MediaServiceImageTags">
    <vt:lpwstr/>
  </property>
</Properties>
</file>